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3" r:id="rId8"/>
    <p:sldId id="262" r:id="rId9"/>
    <p:sldId id="266"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40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F82E98EF-9A19-4CD6-976F-6F31E5A707E9}" type="datetimeFigureOut">
              <a:rPr lang="en-US" smtClean="0"/>
              <a:t>12/29/2018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F82E98EF-9A19-4CD6-976F-6F31E5A707E9}" type="datetimeFigureOut">
              <a:rPr lang="en-US" smtClean="0"/>
              <a:t>12/29/2018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61BDE-536C-4CA6-83C2-4E2A3026689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F82E98EF-9A19-4CD6-976F-6F31E5A707E9}" type="datetimeFigureOut">
              <a:rPr lang="en-US" smtClean="0"/>
              <a:t>12/29/2018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F82E98EF-9A19-4CD6-976F-6F31E5A707E9}" type="datetimeFigureOut">
              <a:rPr lang="en-US" smtClean="0"/>
              <a:t>12/29/2018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E98EF-9A19-4CD6-976F-6F31E5A707E9}" type="datetimeFigureOut">
              <a:rPr lang="en-US" smtClean="0"/>
              <a:t>12/29/2018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561BDE-536C-4CA6-83C2-4E2A3026689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F82E98EF-9A19-4CD6-976F-6F31E5A707E9}" type="datetimeFigureOut">
              <a:rPr lang="en-US" smtClean="0"/>
              <a:t>12/29/2018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4561BDE-536C-4CA6-83C2-4E2A3026689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2E98EF-9A19-4CD6-976F-6F31E5A707E9}" type="datetimeFigureOut">
              <a:rPr lang="en-US" smtClean="0"/>
              <a:t>12/29/2018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561BDE-536C-4CA6-83C2-4E2A3026689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rtl="1"/>
            <a:r>
              <a:rPr lang="ar-IQ" b="1" dirty="0" smtClean="0"/>
              <a:t>انتاج فاكهة(العملي)</a:t>
            </a:r>
            <a:r>
              <a:rPr lang="en-US" dirty="0"/>
              <a:t/>
            </a:r>
            <a:br>
              <a:rPr lang="en-US" dirty="0"/>
            </a:br>
            <a:r>
              <a:rPr lang="ar-IQ" sz="4000" b="1" dirty="0">
                <a:solidFill>
                  <a:prstClr val="black"/>
                </a:solidFill>
              </a:rPr>
              <a:t>المرحلة الرابعة / بستنة وهندسة </a:t>
            </a:r>
            <a:r>
              <a:rPr lang="ar-IQ" sz="4000" b="1" dirty="0" smtClean="0">
                <a:solidFill>
                  <a:prstClr val="black"/>
                </a:solidFill>
              </a:rPr>
              <a:t>حدائق</a:t>
            </a:r>
            <a:br>
              <a:rPr lang="ar-IQ" sz="4000" b="1" dirty="0" smtClean="0">
                <a:solidFill>
                  <a:prstClr val="black"/>
                </a:solidFill>
              </a:rPr>
            </a:br>
            <a:endParaRPr lang="en-US" dirty="0"/>
          </a:p>
        </p:txBody>
      </p:sp>
      <p:sp>
        <p:nvSpPr>
          <p:cNvPr id="3" name="عنوان فرعي 2"/>
          <p:cNvSpPr>
            <a:spLocks noGrp="1"/>
          </p:cNvSpPr>
          <p:nvPr>
            <p:ph type="subTitle" idx="1"/>
          </p:nvPr>
        </p:nvSpPr>
        <p:spPr>
          <a:xfrm>
            <a:off x="533400" y="3228536"/>
            <a:ext cx="8287072" cy="3629464"/>
          </a:xfrm>
        </p:spPr>
        <p:txBody>
          <a:bodyPr>
            <a:normAutofit/>
          </a:bodyPr>
          <a:lstStyle/>
          <a:p>
            <a:pPr algn="ctr"/>
            <a:endParaRPr lang="ar-IQ" sz="4000" b="1" dirty="0" smtClean="0">
              <a:solidFill>
                <a:prstClr val="black"/>
              </a:solidFill>
              <a:ea typeface="+mj-ea"/>
              <a:cs typeface="Times New Roman"/>
            </a:endParaRPr>
          </a:p>
          <a:p>
            <a:pPr algn="ctr"/>
            <a:r>
              <a:rPr lang="en-US" sz="5800" smtClean="0"/>
              <a:t> 2</a:t>
            </a:r>
            <a:r>
              <a:rPr lang="ar-IQ" sz="5800" smtClean="0"/>
              <a:t>انشاء </a:t>
            </a:r>
            <a:r>
              <a:rPr lang="ar-IQ" sz="5800" dirty="0" smtClean="0"/>
              <a:t>بساتين الفاكهة</a:t>
            </a:r>
            <a:endParaRPr lang="ar-IQ" sz="5800" b="1" dirty="0">
              <a:solidFill>
                <a:prstClr val="black"/>
              </a:solidFill>
              <a:ea typeface="+mj-ea"/>
              <a:cs typeface="Times New Roman"/>
            </a:endParaRPr>
          </a:p>
          <a:p>
            <a:pPr algn="ctr"/>
            <a:r>
              <a:rPr lang="ar-IQ" sz="4000" b="1" dirty="0" smtClean="0">
                <a:solidFill>
                  <a:prstClr val="black"/>
                </a:solidFill>
                <a:ea typeface="+mj-ea"/>
                <a:cs typeface="Times New Roman"/>
              </a:rPr>
              <a:t>د</a:t>
            </a:r>
            <a:r>
              <a:rPr lang="ar-IQ" sz="4000" b="1" dirty="0">
                <a:solidFill>
                  <a:prstClr val="black"/>
                </a:solidFill>
                <a:ea typeface="+mj-ea"/>
                <a:cs typeface="Times New Roman"/>
              </a:rPr>
              <a:t>. وسن فوزي فاضل</a:t>
            </a:r>
            <a:endParaRPr lang="en-US" dirty="0"/>
          </a:p>
        </p:txBody>
      </p:sp>
    </p:spTree>
    <p:extLst>
      <p:ext uri="{BB962C8B-B14F-4D97-AF65-F5344CB8AC3E}">
        <p14:creationId xmlns:p14="http://schemas.microsoft.com/office/powerpoint/2010/main" val="1443566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rtl="1"/>
            <a:r>
              <a:rPr lang="ar-IQ" dirty="0"/>
              <a:t>رمل او كلس (بورك) او غيرها شرط ان يختلف لون هذه المادة عن اللون الطبيعي لقطعة الارض كي يسهل تميز  الاماكن  التي ستحفر بها الجور</a:t>
            </a:r>
            <a:endParaRPr lang="en-US" dirty="0"/>
          </a:p>
          <a:p>
            <a:pPr rtl="1"/>
            <a:r>
              <a:rPr lang="ar-IQ" dirty="0"/>
              <a:t>5. مطرقة</a:t>
            </a:r>
            <a:endParaRPr lang="en-US" dirty="0"/>
          </a:p>
          <a:p>
            <a:pPr rtl="1"/>
            <a:r>
              <a:rPr lang="ar-IQ" dirty="0"/>
              <a:t>6. يحتاج للقيام بعملية التخطيط شخصين على الاقل وكذلك مساح لتحديد درجة انحدار التربة</a:t>
            </a:r>
            <a:endParaRPr lang="en-US" dirty="0"/>
          </a:p>
          <a:p>
            <a:endParaRPr lang="en-US" dirty="0"/>
          </a:p>
        </p:txBody>
      </p:sp>
    </p:spTree>
    <p:extLst>
      <p:ext uri="{BB962C8B-B14F-4D97-AF65-F5344CB8AC3E}">
        <p14:creationId xmlns:p14="http://schemas.microsoft.com/office/powerpoint/2010/main" val="1106186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435280" cy="5919936"/>
          </a:xfrm>
        </p:spPr>
        <p:txBody>
          <a:bodyPr>
            <a:normAutofit fontScale="92500" lnSpcReduction="20000"/>
          </a:bodyPr>
          <a:lstStyle/>
          <a:p>
            <a:pPr rtl="1"/>
            <a:r>
              <a:rPr lang="ar-IQ" dirty="0"/>
              <a:t>خطوات تخطيط البستان</a:t>
            </a:r>
            <a:endParaRPr lang="en-US" dirty="0"/>
          </a:p>
          <a:p>
            <a:r>
              <a:rPr lang="ar-IQ" dirty="0"/>
              <a:t>اختر خط ارتكاز بمحاذاة قطعة الارض التي سيتم تخطيطها شرط ان يكون خط الارتكاز مستقيما ويمكن ان يكون خط الارتكاز سياج او شارع او طريق .................الخ، اعمل خط داخل قطعة الارض موازي لخط الارتكاز ويبعد عن حدود قطعة الارض مسافة تسمح بزراعة </a:t>
            </a:r>
            <a:r>
              <a:rPr lang="ar-IQ" dirty="0" err="1"/>
              <a:t>مصدات</a:t>
            </a:r>
            <a:r>
              <a:rPr lang="ar-IQ" dirty="0"/>
              <a:t> الرياح او تسمح بدوران </a:t>
            </a:r>
            <a:r>
              <a:rPr lang="ar-IQ" dirty="0" err="1"/>
              <a:t>الالات</a:t>
            </a:r>
            <a:r>
              <a:rPr lang="ar-IQ" dirty="0"/>
              <a:t> والمكائن الزراعية كالمحراث، </a:t>
            </a:r>
            <a:r>
              <a:rPr lang="ar-IQ" dirty="0" err="1"/>
              <a:t>ابدء</a:t>
            </a:r>
            <a:r>
              <a:rPr lang="ar-IQ" dirty="0"/>
              <a:t> عند احد طرفي الخط الموازي لخط الارتكاز وحدد نقطة عليه مثل نقطة (ا )وثبت وتد عند هذه النقطة لتكون احدى النقاط لتكوين زاوية قائمة </a:t>
            </a:r>
            <a:r>
              <a:rPr lang="ar-IQ" dirty="0" err="1"/>
              <a:t>ابدء</a:t>
            </a:r>
            <a:r>
              <a:rPr lang="ar-IQ" dirty="0"/>
              <a:t> من نقطة( ا) وقم بقياس احد اضلاع الزاوية القائمة بطول 4 م او احد مضاعفات 4م ولتكن مثلا 40 م على طول خط الارتكاز ثم ضع وتدا في نهاية هذه النقطة (ب) عد الان الى النقطة (ا ) وقس بواسطة شريط القياس الضلع الثاني للزاوية القائمة بطول 3م او احد مضاعفات 3م ولتكن 30 م واطلق على هذه النقطة (د) </a:t>
            </a:r>
            <a:r>
              <a:rPr lang="ar-IQ" dirty="0" err="1"/>
              <a:t>وبناءا</a:t>
            </a:r>
            <a:r>
              <a:rPr lang="ar-IQ" dirty="0"/>
              <a:t> على طول هذين الضلعين للزاوية احسب المثلث القائم الزاوية الذي تحتاجه لتحديد النقطة الثالثة للمثلث وبما ان طول الوتد يساوي الجذر التربيعي لمجموع مربع </a:t>
            </a:r>
            <a:r>
              <a:rPr lang="ar-IQ" dirty="0" err="1"/>
              <a:t>الضلغين</a:t>
            </a:r>
            <a:r>
              <a:rPr lang="ar-IQ" dirty="0"/>
              <a:t> الاخرين اي ان الجذر التربيعي ل2500=50 م فان طول الوتد في هذه الحالة يساوي 50 م، والان قم </a:t>
            </a:r>
            <a:r>
              <a:rPr lang="ar-IQ" dirty="0" err="1"/>
              <a:t>وابدء</a:t>
            </a:r>
            <a:r>
              <a:rPr lang="ar-IQ" dirty="0"/>
              <a:t> من النقطة (ب) بمد حبل طوله 50م باتجاه نهاية الخط الذي مددته بطول 30 م وحرك الخطين ( 30 م- 50 م) حتى تتقاطع نهاية كلا منهما مع الاخرى في نقطة (د) وثبت هذه النقطة بوتد وبذلك تحصل على مثلث ( د ا ب) قائم الزاوية في نقطة ( ا) </a:t>
            </a:r>
            <a:endParaRPr lang="en-US" dirty="0"/>
          </a:p>
        </p:txBody>
      </p:sp>
    </p:spTree>
    <p:extLst>
      <p:ext uri="{BB962C8B-B14F-4D97-AF65-F5344CB8AC3E}">
        <p14:creationId xmlns:p14="http://schemas.microsoft.com/office/powerpoint/2010/main" val="51123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r>
              <a:rPr lang="ar-IQ" dirty="0"/>
              <a:t>وطول اضلاعه 30، 40، 50 ثم </a:t>
            </a:r>
            <a:r>
              <a:rPr lang="ar-IQ" dirty="0" err="1"/>
              <a:t>ابدء</a:t>
            </a:r>
            <a:r>
              <a:rPr lang="ar-IQ" dirty="0"/>
              <a:t> من النقطة (د) وخذ حبلا بطول 40 م ومده من هذه النقطة وبموازاة الخط( اب) ثم ابداء من نقطة (ب) ومد حبلا بطول 30 م وبموازاة الخط (اد) وعند التقاء نهايتي الخطين الجديدين ضع وتدا وثبت النقطة (ج) وبذلك تكون قد حصلت على مستطيل (ا ب ج د)</a:t>
            </a:r>
            <a:endParaRPr lang="en-US"/>
          </a:p>
          <a:p>
            <a:endParaRPr lang="en-US"/>
          </a:p>
        </p:txBody>
      </p:sp>
    </p:spTree>
    <p:extLst>
      <p:ext uri="{BB962C8B-B14F-4D97-AF65-F5344CB8AC3E}">
        <p14:creationId xmlns:p14="http://schemas.microsoft.com/office/powerpoint/2010/main" val="297752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 مسافات الزراعة ( ابعاد الغرس):</a:t>
            </a:r>
            <a:endParaRPr lang="en-US" dirty="0"/>
          </a:p>
        </p:txBody>
      </p:sp>
      <p:sp>
        <p:nvSpPr>
          <p:cNvPr id="3" name="عنصر نائب للمحتوى 2"/>
          <p:cNvSpPr>
            <a:spLocks noGrp="1"/>
          </p:cNvSpPr>
          <p:nvPr>
            <p:ph idx="1"/>
          </p:nvPr>
        </p:nvSpPr>
        <p:spPr/>
        <p:txBody>
          <a:bodyPr/>
          <a:lstStyle/>
          <a:p>
            <a:r>
              <a:rPr lang="ar-IQ" dirty="0"/>
              <a:t>المقصود بمسافات الزراعة هي المسافة التي تفصل بين شجرتين متجاورتين في الخط الواحد والمسافة التي تفصل بين خطين متجاورين، وعند تحديد مسافات الزراعة لمحصول ما من الفاكهة يجب الاخذ بنظر الاعتبار الامور التالية</a:t>
            </a:r>
            <a:endParaRPr lang="en-US" dirty="0"/>
          </a:p>
        </p:txBody>
      </p:sp>
    </p:spTree>
    <p:extLst>
      <p:ext uri="{BB962C8B-B14F-4D97-AF65-F5344CB8AC3E}">
        <p14:creationId xmlns:p14="http://schemas.microsoft.com/office/powerpoint/2010/main" val="45746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rtl="1"/>
            <a:endParaRPr lang="en-US" dirty="0">
              <a:latin typeface="Simplified Arabic" panose="02020603050405020304" pitchFamily="18" charset="-78"/>
              <a:cs typeface="Simplified Arabic" panose="02020603050405020304" pitchFamily="18" charset="-78"/>
            </a:endParaRPr>
          </a:p>
        </p:txBody>
      </p:sp>
      <p:sp>
        <p:nvSpPr>
          <p:cNvPr id="3" name="عنصر نائب للمحتوى 2"/>
          <p:cNvSpPr>
            <a:spLocks noGrp="1"/>
          </p:cNvSpPr>
          <p:nvPr>
            <p:ph idx="1"/>
          </p:nvPr>
        </p:nvSpPr>
        <p:spPr/>
        <p:txBody>
          <a:bodyPr/>
          <a:lstStyle/>
          <a:p>
            <a:pPr algn="r" rtl="1"/>
            <a:r>
              <a:rPr lang="ar-IQ" dirty="0"/>
              <a:t>. طبيعة نمو الصنف تعتمد على طبيعة هيكل الشجرة وتفرعاته اذ ان اشجار صنف معين من الفاكهة قد تنمو نمو قائم(عمودي) في حين تنمو اشجار صنف اخر من النوع نفسه منتشر (افقي) وعليه فان اشجار الاصناف المنتشرة النمو تحتاج الى حيز اكبر من الاشجار قائمة </a:t>
            </a:r>
            <a:r>
              <a:rPr lang="ar-IQ" dirty="0" smtClean="0"/>
              <a:t>النمو</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39995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IQ" dirty="0"/>
              <a:t>. قوة الاصل- حيث توجد اصول </a:t>
            </a:r>
            <a:r>
              <a:rPr lang="ar-IQ" dirty="0" err="1"/>
              <a:t>مقزمة</a:t>
            </a:r>
            <a:r>
              <a:rPr lang="ar-IQ" dirty="0"/>
              <a:t> في </a:t>
            </a:r>
            <a:r>
              <a:rPr lang="ar-IQ" dirty="0" err="1"/>
              <a:t>تاثيرها</a:t>
            </a:r>
            <a:r>
              <a:rPr lang="ar-IQ" dirty="0"/>
              <a:t> على الصنف المطعم عليها واخرى شبه </a:t>
            </a:r>
            <a:r>
              <a:rPr lang="ar-IQ" dirty="0" err="1"/>
              <a:t>مقزمة</a:t>
            </a:r>
            <a:r>
              <a:rPr lang="ar-IQ" dirty="0"/>
              <a:t> واخرى قوية او منشطة فكلما كان الاصل </a:t>
            </a:r>
            <a:r>
              <a:rPr lang="ar-IQ" dirty="0" err="1"/>
              <a:t>مقزم</a:t>
            </a:r>
            <a:r>
              <a:rPr lang="ar-IQ" dirty="0"/>
              <a:t> كلما كانت ابعاد الزراعة اقل</a:t>
            </a:r>
            <a:endParaRPr lang="en-US" dirty="0"/>
          </a:p>
        </p:txBody>
      </p:sp>
    </p:spTree>
    <p:extLst>
      <p:ext uri="{BB962C8B-B14F-4D97-AF65-F5344CB8AC3E}">
        <p14:creationId xmlns:p14="http://schemas.microsoft.com/office/powerpoint/2010/main" val="816014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rtl="1"/>
            <a:r>
              <a:rPr lang="ar-IQ" dirty="0"/>
              <a:t>خصوبة التربة- الاراضي الخصبة تعطي اشجار اقوى من الاراضي الاقل خصوبة ولذلك تكون ابعاد الزراعة اكبر مما في الاراضي الفقير</a:t>
            </a:r>
            <a:endParaRPr lang="en-US" dirty="0"/>
          </a:p>
        </p:txBody>
      </p:sp>
    </p:spTree>
    <p:extLst>
      <p:ext uri="{BB962C8B-B14F-4D97-AF65-F5344CB8AC3E}">
        <p14:creationId xmlns:p14="http://schemas.microsoft.com/office/powerpoint/2010/main" val="114119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IQ" dirty="0"/>
              <a:t>. طريقة التربية- لو اخذنا محصول العنب كمثال ، ان نباتات العنب </a:t>
            </a:r>
            <a:r>
              <a:rPr lang="ar-IQ" dirty="0" err="1"/>
              <a:t>المرباة</a:t>
            </a:r>
            <a:r>
              <a:rPr lang="ar-IQ" dirty="0"/>
              <a:t> تربية راسية تحتاج الى حيز اقل من تلك </a:t>
            </a:r>
            <a:r>
              <a:rPr lang="ar-IQ" dirty="0" err="1"/>
              <a:t>المرباة</a:t>
            </a:r>
            <a:r>
              <a:rPr lang="ar-IQ" dirty="0"/>
              <a:t> على القمريات</a:t>
            </a:r>
            <a:endParaRPr lang="en-US" dirty="0"/>
          </a:p>
        </p:txBody>
      </p:sp>
    </p:spTree>
    <p:extLst>
      <p:ext uri="{BB962C8B-B14F-4D97-AF65-F5344CB8AC3E}">
        <p14:creationId xmlns:p14="http://schemas.microsoft.com/office/powerpoint/2010/main" val="77786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IQ" dirty="0"/>
              <a:t>طريقة الزراعة- تختلف تبعا لنظام الغرس فمثلا الطريقة الرباعية تحتاج شتلات الفاكهة الى مسافات زراعة اكبر من تلك المزروعة حسب الطريقة السداسية او الخماسية</a:t>
            </a:r>
            <a:endParaRPr lang="en-US" dirty="0"/>
          </a:p>
        </p:txBody>
      </p:sp>
    </p:spTree>
    <p:extLst>
      <p:ext uri="{BB962C8B-B14F-4D97-AF65-F5344CB8AC3E}">
        <p14:creationId xmlns:p14="http://schemas.microsoft.com/office/powerpoint/2010/main" val="45973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r>
              <a:rPr lang="ar-IQ" dirty="0"/>
              <a:t>توفر المياه والري- نقص المياه في فصل الصيف يحول دون نمو الاشجار نموا طبيعيا اما اذا توفر الري في فترة الصيف فستنمو الاشجار جيدا وتغطي المساحة المخصصة لها وفي حالة شحة مياه الري تزرع الاشجار على مسافات اكثر تباعدا اما في المناطق التي يتوفر فيها ماء الري في الصيف والتربة الخصبة فيفضل استعمال الاصول </a:t>
            </a:r>
            <a:r>
              <a:rPr lang="ar-IQ" dirty="0" err="1"/>
              <a:t>المقزمة</a:t>
            </a:r>
            <a:r>
              <a:rPr lang="ar-IQ" dirty="0"/>
              <a:t> والتي تودي الى امكانية زراعة عدد اكبر من الاشجار في وحدة المساحة وزيادة الانتاج </a:t>
            </a:r>
            <a:endParaRPr lang="en-US" dirty="0"/>
          </a:p>
          <a:p>
            <a:endParaRPr lang="en-US" dirty="0"/>
          </a:p>
        </p:txBody>
      </p:sp>
    </p:spTree>
    <p:extLst>
      <p:ext uri="{BB962C8B-B14F-4D97-AF65-F5344CB8AC3E}">
        <p14:creationId xmlns:p14="http://schemas.microsoft.com/office/powerpoint/2010/main" val="3822782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rtl="1"/>
            <a:r>
              <a:rPr lang="ar-IQ" dirty="0"/>
              <a:t>تخطيط موقع البستان- الهدف من عملية التخطيط ضمان زراعة اشجار الفاكهة بشكل منظم والمحافظة على ابعاد الزراعة المناسبة لتسهيل خدمة البستان وقطف الثمار اضافة الى الناحية الجمالية التي يقدمها التخطيط السليم على منظر البستان ولتسهيل عملية التخطيط يشترط خلو الارض من المعوقات مثل الصخور والاشجار ومخلفاتها والاعشاب المرتفعة، ومن الادوات والمواد اللازمة لهذه العملية </a:t>
            </a:r>
            <a:endParaRPr lang="en-US" dirty="0"/>
          </a:p>
          <a:p>
            <a:pPr rtl="1"/>
            <a:r>
              <a:rPr lang="ar-IQ" dirty="0"/>
              <a:t>1. شريط قياس بطول 25-50 م</a:t>
            </a:r>
            <a:endParaRPr lang="en-US" dirty="0"/>
          </a:p>
          <a:p>
            <a:pPr rtl="1"/>
            <a:r>
              <a:rPr lang="ar-IQ" dirty="0"/>
              <a:t>2. اوتاد خشبية او معدنية او شواخص</a:t>
            </a:r>
            <a:endParaRPr lang="en-US" dirty="0"/>
          </a:p>
          <a:p>
            <a:pPr rtl="1"/>
            <a:r>
              <a:rPr lang="ar-IQ" dirty="0"/>
              <a:t>3. خيوط او حبال او اسلاك</a:t>
            </a:r>
            <a:endParaRPr lang="en-US" dirty="0"/>
          </a:p>
          <a:p>
            <a:endParaRPr lang="en-US" dirty="0"/>
          </a:p>
        </p:txBody>
      </p:sp>
    </p:spTree>
    <p:extLst>
      <p:ext uri="{BB962C8B-B14F-4D97-AF65-F5344CB8AC3E}">
        <p14:creationId xmlns:p14="http://schemas.microsoft.com/office/powerpoint/2010/main" val="425566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TotalTime>
  <Words>715</Words>
  <Application>Microsoft Office PowerPoint</Application>
  <PresentationFormat>عرض على الشاشة (3:4)‏</PresentationFormat>
  <Paragraphs>22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انتاج فاكهة(العملي) المرحلة الرابعة / بستنة وهندسة حدائق </vt:lpstr>
      <vt:lpstr>. مسافات الزراعة ( ابعاد الغرس):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الفاكهة مستديمة الخضرة  (العملي) المرحلة الرابعة / بستنة وهندسة حدائق م. الاولى</dc:title>
  <dc:creator>DELL</dc:creator>
  <cp:lastModifiedBy>DELL</cp:lastModifiedBy>
  <cp:revision>20</cp:revision>
  <dcterms:created xsi:type="dcterms:W3CDTF">2018-12-28T09:16:32Z</dcterms:created>
  <dcterms:modified xsi:type="dcterms:W3CDTF">2018-12-29T08:33:58Z</dcterms:modified>
</cp:coreProperties>
</file>